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6" r:id="rId3"/>
    <p:sldId id="256" r:id="rId4"/>
    <p:sldId id="262" r:id="rId5"/>
    <p:sldId id="263" r:id="rId6"/>
    <p:sldId id="257" r:id="rId7"/>
    <p:sldId id="258" r:id="rId8"/>
    <p:sldId id="259" r:id="rId9"/>
    <p:sldId id="267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EFE"/>
    <a:srgbClr val="96EAFE"/>
    <a:srgbClr val="7C5989"/>
    <a:srgbClr val="000066"/>
    <a:srgbClr val="663300"/>
    <a:srgbClr val="CC3300"/>
    <a:srgbClr val="3366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4660" autoAdjust="0"/>
  </p:normalViewPr>
  <p:slideViewPr>
    <p:cSldViewPr>
      <p:cViewPr varScale="1">
        <p:scale>
          <a:sx n="154" d="100"/>
          <a:sy n="154" d="100"/>
        </p:scale>
        <p:origin x="198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C4FDC44E-C2C9-F84A-5830-EC36E6B2AD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D0C26973-6F43-E6AE-1E04-6343F91F22F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5DDE9FAD-6A3B-3ADA-4EFD-CAF8C683D04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2F52A36D-DAC5-AD77-67AD-6E697307FF5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6502" name="Rectangle 6">
            <a:extLst>
              <a:ext uri="{FF2B5EF4-FFF2-40B4-BE49-F238E27FC236}">
                <a16:creationId xmlns:a16="http://schemas.microsoft.com/office/drawing/2014/main" id="{2EA90988-D4C4-657B-4BD3-8B9F2A3661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6503" name="Rectangle 7">
            <a:extLst>
              <a:ext uri="{FF2B5EF4-FFF2-40B4-BE49-F238E27FC236}">
                <a16:creationId xmlns:a16="http://schemas.microsoft.com/office/drawing/2014/main" id="{6203CC33-F038-FDC0-CF01-2E9EAE4800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3E60EEA3-689F-43EF-91EF-4841494E49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3D842F6-5C0C-FA58-E3F9-26A441723C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B7B39-F3CA-48D8-B4DB-59536C8650D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E3FCB249-D024-0E0E-794A-1F093CFFF01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5CA50015-813A-1EE1-AEFE-730CFC601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AAC4DFF-C156-B603-08B2-C7FD98A161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24FE8-8950-428D-A2C5-C0BA79A841B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CB441FF1-BD66-B7A2-2171-E5D3AF7AC8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949DE3BE-4049-DD6D-404A-FA80832A2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FD3AE58-CA88-B65B-B119-E41D6C0348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44B6F-4F6E-4BF3-B725-02F0462FED9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24EC23A6-4E49-57B3-5FF7-A4B91A25EE0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D755B3FE-AFD5-B5C8-2111-31D3ABD26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355DB18-57DB-05F9-77ED-1BC6C45388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0B4DD-0268-48F6-A38D-8398AAA584D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D1CB5F6-94C1-682A-3A10-399544DF98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21941FA8-5504-96F0-FD13-B91BBCD5F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D9573D1-A1A3-299C-14BC-5FD58C5F68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145B5-01F5-4537-984C-C01C59C40AE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7D3F8056-2C85-B988-A46F-DA45E67C3F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952C9B42-D2E5-1E0F-1D3C-9B75E6C30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F961488-60FB-CAD2-E2F5-E9F01190D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583E9-D405-48DE-A1D5-5EF573474C6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A65971B5-5382-423F-70F6-9CF1B6316E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7268F42A-1BC4-428D-DB23-E2093535F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1AD6A86-53DC-1D38-5E1E-1229C4FDCF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6EE94-5E7F-4BF2-AA2E-8AFBEAD3E50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ED1D7EC0-BC02-68E1-3BE7-857FD1D9EC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E13FFA71-EFBD-808D-55D8-0EDDE8D40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0F5408D-CDAC-3007-4AF1-22361450F5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D7311-2343-45B6-8C24-31D7D833B68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2A704236-5E84-BC09-D64B-1281CA7E16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C8E8F954-4F6B-D612-32A0-063DE663F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7CFEA4B-7281-DF46-60B3-1F7F7FC474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BBB3D-1E18-4B68-A885-E0B5BCFF012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B44DEA4F-4AE3-7D90-1578-3A13E638A4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2F098C05-91C5-89E6-EB0E-8E53B98E0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1115F41-8B7C-7EBE-C7C2-A026D3825E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352800"/>
            <a:ext cx="9144000" cy="8382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AB1C06B-7B37-4D8F-9E1E-F6D7BD0B934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4419600"/>
            <a:ext cx="91440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97" name="Rectangle 25">
            <a:extLst>
              <a:ext uri="{FF2B5EF4-FFF2-40B4-BE49-F238E27FC236}">
                <a16:creationId xmlns:a16="http://schemas.microsoft.com/office/drawing/2014/main" id="{A649FE2D-2229-D2E3-FDEF-534B22B6C7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98" name="Rectangle 26">
            <a:extLst>
              <a:ext uri="{FF2B5EF4-FFF2-40B4-BE49-F238E27FC236}">
                <a16:creationId xmlns:a16="http://schemas.microsoft.com/office/drawing/2014/main" id="{595CC77D-ACB3-AE37-8EB1-B71B4E0318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99" name="Rectangle 27">
            <a:extLst>
              <a:ext uri="{FF2B5EF4-FFF2-40B4-BE49-F238E27FC236}">
                <a16:creationId xmlns:a16="http://schemas.microsoft.com/office/drawing/2014/main" id="{5BEBC405-68FD-5B62-202D-BC2EDBE284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3971A52-2FD7-4379-A227-1346EC8E9B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48299-B100-B6C0-3AC5-D4C0C492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13A46-FA12-C787-5753-A138ABCDE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F7DF5-0C9A-D835-F103-2AE0F7FC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D2FB1-C1C0-2742-D5DF-173DE57CB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F8F-B232-F0B8-7F8B-DBBF7288B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FE3AE-3B7D-4A65-9415-FC8BCDDA3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9375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B4E0F-1A78-7B93-D7F6-5F1A73BB7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78237-DD03-7F75-AAB3-1239781A9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C677F-BB64-81E4-5839-C37805DB6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0A763-2305-0048-C95A-0298312D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A0253-D5A2-8538-5C9F-074257DD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ADB37-395F-46D2-B730-B0904A3E2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087205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079F3-0FAD-7D91-F58E-D86039D22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3C86A-A053-9C40-21B8-D9476B025DC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838200"/>
            <a:ext cx="44958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D3B2A-6079-CB85-3375-B777EE057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958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9A5AA-FEC1-81C7-11A8-2BBCB9AB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357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EC134-77D7-8666-99A0-7D061B71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357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8723A-46D8-DE9B-742A-2691F4CC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357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95CE23-0F54-4497-ACBD-A0F20798D5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46399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E9FE4-007A-5595-4A8C-47386CA0B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A5DBE-6AA6-4322-240D-86FD47E35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35355-EAFB-3FB2-1AB9-1D5623D3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12341-8C47-A848-F0A2-BA293279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06258-83D0-9682-1707-B436438B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A7D54-648E-43D9-98D8-F5819C164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99570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44F7-F59B-4B15-6DA8-DAEAB9BA6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34FED-4566-8A89-A683-1E37D8322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0D894-79E6-E22E-09A0-C1E65A5A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7D607-FEC4-5727-97DD-0E9924660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BC1CA-516C-20B0-52F7-0BF7E4C3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E64AE-6EA3-46F9-940E-572ABCE7C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113447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70ACE-5800-9145-6D48-02A28563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5467C-0E3C-75B9-55B5-21B4AFE80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C2E35-7443-659C-9516-43E6E1781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958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A9195-6C60-A904-3E6F-A9B1C3CB0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4FB7E-88DD-585B-7A77-B8E6C06DB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EC216-E2D7-0A47-E408-F2AD836FE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D916F-8DF7-4231-8935-877A587FDA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13789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E63A-FE93-1112-7A28-62528ECD9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30EEF-FDAD-F034-075A-4672BB3E9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F09B7-A393-FBEE-D27F-70D31F05D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18827-953C-23FD-DA1C-01E57D1D3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4A340-94E0-01C1-9E15-97DF6E0E2C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E5E45E-BB00-C1C2-263E-9C19E85C2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33A599-7E31-5C7E-C8D4-FE4205E5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4178F6-9D7A-4441-ADAE-824AF506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8BABD-BC9E-4AB4-8032-24B379254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20953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1474-6E7F-4BBD-78D9-BAE89E556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F26A1-BC0A-839B-0E5A-44BABF56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3CBDF-E897-82BA-27B8-FB657BA85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3A978-5CD9-6613-7C24-07A4FBD6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93616-DB39-43B4-87D5-83FCFA5D8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943420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A45D4E-D760-881A-A0EB-6010BB2E5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E2DF46-B1DD-4922-197A-4D300D85B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A122B-774F-6396-85E7-77E35072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C3111-7C2A-4E3E-AC97-530B8566B2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4417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73877-500D-5C8F-4808-7A429C9E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566FD-17E1-D108-6296-A606554B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D74E3-6EF5-7FB6-3C9B-252BFD4D4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77C6A-2E22-CAEC-BC21-08909D701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22FF0-690F-249C-9F5E-E229020C5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20342-2605-1EC3-FCC3-4A156702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3D4DD-B6C0-495E-A636-6691EB780D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168675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F1B95-1A64-731F-A692-D52434BE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52C46E-20B8-B0F7-D214-ECABEA338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2BB6E-9559-B94D-ACA3-8D9DD3E2F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0728E-E40B-14D2-14F5-F226CCD39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E7118-4930-D1A1-B059-BF5658CC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209F7-EFA8-B0F2-49E3-E4B88084B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2AF2E-F675-42D9-9FC3-F05C0FFFC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94985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86D5B734-749C-84AA-6593-9E6EA06358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9E115823-5E10-1943-4F8D-51EB03A4E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59" name="Rectangle 35">
            <a:extLst>
              <a:ext uri="{FF2B5EF4-FFF2-40B4-BE49-F238E27FC236}">
                <a16:creationId xmlns:a16="http://schemas.microsoft.com/office/drawing/2014/main" id="{F2E6BC9E-AC7E-FA48-78AD-7E01F0AFE9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35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60" name="Rectangle 36">
            <a:extLst>
              <a:ext uri="{FF2B5EF4-FFF2-40B4-BE49-F238E27FC236}">
                <a16:creationId xmlns:a16="http://schemas.microsoft.com/office/drawing/2014/main" id="{E524C8BA-823E-4582-04E0-AD721F4101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357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61" name="Rectangle 37">
            <a:extLst>
              <a:ext uri="{FF2B5EF4-FFF2-40B4-BE49-F238E27FC236}">
                <a16:creationId xmlns:a16="http://schemas.microsoft.com/office/drawing/2014/main" id="{F0E91A2F-843C-5642-205F-C11A671B2E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35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49E5FAFC-0C23-456F-9766-A9CFD93BCE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oddes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en.wikipedia.org/wiki/Tin" TargetMode="External"/><Relationship Id="rId4" Type="http://schemas.openxmlformats.org/officeDocument/2006/relationships/hyperlink" Target="http://en.wikipedia.org/wiki/Mercantil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CE90D0A5-241F-5982-34E8-9CCC4375F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Asia Minor Standard 10.1</a:t>
            </a:r>
          </a:p>
        </p:txBody>
      </p:sp>
      <p:sp>
        <p:nvSpPr>
          <p:cNvPr id="120838" name="Rectangle 6">
            <a:extLst>
              <a:ext uri="{FF2B5EF4-FFF2-40B4-BE49-F238E27FC236}">
                <a16:creationId xmlns:a16="http://schemas.microsoft.com/office/drawing/2014/main" id="{0433C423-2282-93DD-F67B-CC022FB7BC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en-US" sz="2400">
                <a:solidFill>
                  <a:srgbClr val="336699"/>
                </a:solidFill>
              </a:rPr>
              <a:t>This is the area were most civilization began in prehistory and history.</a:t>
            </a:r>
          </a:p>
          <a:p>
            <a:pPr marL="0" indent="0">
              <a:lnSpc>
                <a:spcPct val="90000"/>
              </a:lnSpc>
            </a:pPr>
            <a:r>
              <a:rPr lang="en-US" altLang="en-US" sz="2400">
                <a:solidFill>
                  <a:srgbClr val="336699"/>
                </a:solidFill>
              </a:rPr>
              <a:t>With many water ways and food source the fertile crescent became the center of the universe to its people.</a:t>
            </a:r>
          </a:p>
          <a:p>
            <a:pPr marL="0" indent="0">
              <a:lnSpc>
                <a:spcPct val="90000"/>
              </a:lnSpc>
            </a:pPr>
            <a:r>
              <a:rPr lang="en-US" altLang="en-US" sz="2400">
                <a:solidFill>
                  <a:srgbClr val="336699"/>
                </a:solidFill>
              </a:rPr>
              <a:t>It is believed that this area was an abundant food source to the hunters and gathers.</a:t>
            </a:r>
          </a:p>
          <a:p>
            <a:pPr marL="0" indent="0">
              <a:lnSpc>
                <a:spcPct val="90000"/>
              </a:lnSpc>
            </a:pPr>
            <a:r>
              <a:rPr lang="en-US" altLang="en-US" sz="2400">
                <a:solidFill>
                  <a:srgbClr val="336699"/>
                </a:solidFill>
              </a:rPr>
              <a:t>With farming a big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336699"/>
                </a:solidFill>
              </a:rPr>
              <a:t>population of people emerged out of the land</a:t>
            </a:r>
          </a:p>
        </p:txBody>
      </p:sp>
      <p:sp>
        <p:nvSpPr>
          <p:cNvPr id="120839" name="Rectangle 7">
            <a:extLst>
              <a:ext uri="{FF2B5EF4-FFF2-40B4-BE49-F238E27FC236}">
                <a16:creationId xmlns:a16="http://schemas.microsoft.com/office/drawing/2014/main" id="{E23AF1B1-8230-7C3E-3876-A9F565B634D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</a:pPr>
            <a:endParaRPr lang="en-GB" altLang="en-US" sz="2400"/>
          </a:p>
        </p:txBody>
      </p:sp>
      <p:pic>
        <p:nvPicPr>
          <p:cNvPr id="120837" name="Picture 5">
            <a:extLst>
              <a:ext uri="{FF2B5EF4-FFF2-40B4-BE49-F238E27FC236}">
                <a16:creationId xmlns:a16="http://schemas.microsoft.com/office/drawing/2014/main" id="{5B71C50C-CFCC-2127-0E48-7F0718F8A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838200"/>
            <a:ext cx="466725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0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0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0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0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E58EF05A-9D7D-E8F4-2C11-4DB4A316E9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The people of the Asia Minor Standard 10.1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32DBAE16-58D2-5110-2591-C3DAEB3E53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n-US" altLang="en-US" sz="2800">
                <a:solidFill>
                  <a:srgbClr val="336699"/>
                </a:solidFill>
              </a:rPr>
              <a:t>Mesopotamia </a:t>
            </a:r>
          </a:p>
          <a:p>
            <a:pPr marL="0" indent="0"/>
            <a:r>
              <a:rPr lang="en-US" altLang="en-US" sz="2800">
                <a:solidFill>
                  <a:srgbClr val="336699"/>
                </a:solidFill>
              </a:rPr>
              <a:t>Egypt</a:t>
            </a:r>
          </a:p>
          <a:p>
            <a:pPr marL="0" indent="0"/>
            <a:r>
              <a:rPr lang="en-US" altLang="en-US" sz="2800">
                <a:solidFill>
                  <a:srgbClr val="336699"/>
                </a:solidFill>
              </a:rPr>
              <a:t>Sumerian</a:t>
            </a:r>
          </a:p>
          <a:p>
            <a:pPr marL="0" indent="0"/>
            <a:r>
              <a:rPr lang="en-US" altLang="en-US" sz="2800">
                <a:solidFill>
                  <a:srgbClr val="336699"/>
                </a:solidFill>
              </a:rPr>
              <a:t>Aramaeans</a:t>
            </a:r>
          </a:p>
          <a:p>
            <a:pPr marL="0" indent="0"/>
            <a:r>
              <a:rPr lang="en-US" altLang="en-US" sz="2800">
                <a:solidFill>
                  <a:srgbClr val="336699"/>
                </a:solidFill>
              </a:rPr>
              <a:t>Phoenicians</a:t>
            </a:r>
          </a:p>
          <a:p>
            <a:pPr marL="0" indent="0"/>
            <a:r>
              <a:rPr lang="en-US" altLang="en-US" sz="2800">
                <a:solidFill>
                  <a:srgbClr val="336699"/>
                </a:solidFill>
              </a:rPr>
              <a:t>Lydians</a:t>
            </a:r>
            <a:r>
              <a:rPr lang="en-US" altLang="en-US" sz="2800"/>
              <a:t> </a:t>
            </a:r>
          </a:p>
          <a:p>
            <a:pPr marL="0" indent="0"/>
            <a:endParaRPr lang="en-US" altLang="en-US" sz="2800"/>
          </a:p>
          <a:p>
            <a:pPr marL="0" indent="0"/>
            <a:endParaRPr lang="en-US" altLang="en-US" sz="2800"/>
          </a:p>
          <a:p>
            <a:pPr marL="0" indent="0"/>
            <a:endParaRPr lang="en-US" altLang="en-US" sz="2800"/>
          </a:p>
          <a:p>
            <a:pPr marL="0" indent="0"/>
            <a:endParaRPr lang="en-US" altLang="en-US" sz="2800"/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EBF199D3-C540-39A2-DC41-F28D4A04EFD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0" indent="0"/>
            <a:endParaRPr lang="en-GB" altLang="en-US" sz="2800"/>
          </a:p>
        </p:txBody>
      </p:sp>
      <p:pic>
        <p:nvPicPr>
          <p:cNvPr id="123909" name="Picture 5">
            <a:extLst>
              <a:ext uri="{FF2B5EF4-FFF2-40B4-BE49-F238E27FC236}">
                <a16:creationId xmlns:a16="http://schemas.microsoft.com/office/drawing/2014/main" id="{59271FB3-4BD5-8C29-661F-79CE9D55C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838200"/>
            <a:ext cx="466725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0" name="Picture 6">
            <a:extLst>
              <a:ext uri="{FF2B5EF4-FFF2-40B4-BE49-F238E27FC236}">
                <a16:creationId xmlns:a16="http://schemas.microsoft.com/office/drawing/2014/main" id="{343C2C9C-49F0-7727-E80A-ED4A2469F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05200"/>
            <a:ext cx="2286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>
            <a:extLst>
              <a:ext uri="{FF2B5EF4-FFF2-40B4-BE49-F238E27FC236}">
                <a16:creationId xmlns:a16="http://schemas.microsoft.com/office/drawing/2014/main" id="{6DA442B8-BE45-6549-60F5-5CD16BAB3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 are the Greeks?</a:t>
            </a:r>
          </a:p>
        </p:txBody>
      </p:sp>
      <p:sp>
        <p:nvSpPr>
          <p:cNvPr id="96261" name="Rectangle 5">
            <a:extLst>
              <a:ext uri="{FF2B5EF4-FFF2-40B4-BE49-F238E27FC236}">
                <a16:creationId xmlns:a16="http://schemas.microsoft.com/office/drawing/2014/main" id="{3FD630D2-9FD7-2EC3-D481-6BA297BBCEC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4495800" cy="4876800"/>
          </a:xfrm>
        </p:spPr>
        <p:txBody>
          <a:bodyPr/>
          <a:lstStyle/>
          <a:p>
            <a:pPr marL="0" indent="0"/>
            <a:r>
              <a:rPr lang="en-US" altLang="en-US" sz="2800">
                <a:solidFill>
                  <a:srgbClr val="000066"/>
                </a:solidFill>
              </a:rPr>
              <a:t>The Greeks sprang out of three civilizations,</a:t>
            </a:r>
          </a:p>
          <a:p>
            <a:pPr marL="0" indent="0"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 </a:t>
            </a:r>
          </a:p>
          <a:p>
            <a:pPr marL="0" indent="0"/>
            <a:r>
              <a:rPr lang="en-US" altLang="en-US" sz="2800" u="sng">
                <a:solidFill>
                  <a:srgbClr val="000066"/>
                </a:solidFill>
              </a:rPr>
              <a:t>The Minoans &amp; </a:t>
            </a:r>
          </a:p>
          <a:p>
            <a:pPr marL="0" indent="0">
              <a:buFontTx/>
              <a:buNone/>
            </a:pPr>
            <a:endParaRPr lang="en-US" altLang="en-US" sz="2800" u="sng">
              <a:solidFill>
                <a:srgbClr val="000066"/>
              </a:solidFill>
            </a:endParaRPr>
          </a:p>
          <a:p>
            <a:pPr marL="0" indent="0"/>
            <a:r>
              <a:rPr lang="en-US" altLang="en-US" sz="2800" u="sng">
                <a:solidFill>
                  <a:srgbClr val="000066"/>
                </a:solidFill>
              </a:rPr>
              <a:t>The Mycenaeans &amp; </a:t>
            </a:r>
          </a:p>
          <a:p>
            <a:pPr marL="0" indent="0">
              <a:buFontTx/>
              <a:buNone/>
            </a:pPr>
            <a:endParaRPr lang="en-US" altLang="en-US" sz="2800" u="sng">
              <a:solidFill>
                <a:srgbClr val="000066"/>
              </a:solidFill>
            </a:endParaRPr>
          </a:p>
          <a:p>
            <a:pPr marL="0" indent="0"/>
            <a:r>
              <a:rPr lang="en-US" altLang="en-US" sz="2800" u="sng">
                <a:solidFill>
                  <a:srgbClr val="000066"/>
                </a:solidFill>
              </a:rPr>
              <a:t>The Dorians.</a:t>
            </a:r>
          </a:p>
          <a:p>
            <a:pPr marL="0" indent="0"/>
            <a:endParaRPr lang="en-US" altLang="en-US" sz="2800" u="sng">
              <a:solidFill>
                <a:srgbClr val="000066"/>
              </a:solidFill>
            </a:endParaRPr>
          </a:p>
          <a:p>
            <a:pPr marL="0" indent="0">
              <a:buFontTx/>
              <a:buNone/>
            </a:pPr>
            <a:endParaRPr lang="en-US" altLang="en-US" sz="2800">
              <a:solidFill>
                <a:srgbClr val="000066"/>
              </a:solidFill>
            </a:endParaRPr>
          </a:p>
        </p:txBody>
      </p:sp>
      <p:sp>
        <p:nvSpPr>
          <p:cNvPr id="96262" name="Rectangle 6">
            <a:extLst>
              <a:ext uri="{FF2B5EF4-FFF2-40B4-BE49-F238E27FC236}">
                <a16:creationId xmlns:a16="http://schemas.microsoft.com/office/drawing/2014/main" id="{6DAFFDF9-BE10-5FE2-59BA-406E1E6E226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838200"/>
            <a:ext cx="4724400" cy="4953000"/>
          </a:xfrm>
        </p:spPr>
        <p:txBody>
          <a:bodyPr/>
          <a:lstStyle/>
          <a:p>
            <a:pPr marL="0" indent="0"/>
            <a:r>
              <a:rPr lang="en-US" altLang="en-US" sz="2800">
                <a:solidFill>
                  <a:srgbClr val="000066"/>
                </a:solidFill>
              </a:rPr>
              <a:t>Both civilizations are known as the Aegean civilization which lived around the Mediterranean sea. </a:t>
            </a:r>
          </a:p>
        </p:txBody>
      </p:sp>
      <p:sp>
        <p:nvSpPr>
          <p:cNvPr id="96271" name="Rectangle 15">
            <a:extLst>
              <a:ext uri="{FF2B5EF4-FFF2-40B4-BE49-F238E27FC236}">
                <a16:creationId xmlns:a16="http://schemas.microsoft.com/office/drawing/2014/main" id="{45516EE0-CD46-A05F-9590-EEF74F681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6388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4000" b="1">
                <a:solidFill>
                  <a:srgbClr val="CC3300"/>
                </a:solidFill>
              </a:rPr>
              <a:t>World History Standard 10.1</a:t>
            </a:r>
          </a:p>
        </p:txBody>
      </p:sp>
      <p:pic>
        <p:nvPicPr>
          <p:cNvPr id="96272" name="Picture 16">
            <a:extLst>
              <a:ext uri="{FF2B5EF4-FFF2-40B4-BE49-F238E27FC236}">
                <a16:creationId xmlns:a16="http://schemas.microsoft.com/office/drawing/2014/main" id="{6F7DF4D9-5A17-6A93-7719-8B099025C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28003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6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6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6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6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6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6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6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F54B8986-AA41-D5AB-C49A-4F364F57D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 are the Minoans?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8E3D4977-F0AC-44E2-AA61-0B9F75043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008000"/>
          </a:solidFill>
        </p:spPr>
        <p:txBody>
          <a:bodyPr/>
          <a:lstStyle/>
          <a:p>
            <a:r>
              <a:rPr lang="en-US" altLang="en-US">
                <a:solidFill>
                  <a:srgbClr val="000066"/>
                </a:solidFill>
              </a:rPr>
              <a:t>Minoans lived on the islands off Greece.</a:t>
            </a:r>
          </a:p>
          <a:p>
            <a:endParaRPr lang="en-US" altLang="en-US">
              <a:solidFill>
                <a:srgbClr val="000066"/>
              </a:solidFill>
            </a:endParaRPr>
          </a:p>
          <a:p>
            <a:r>
              <a:rPr lang="en-US" altLang="en-US">
                <a:solidFill>
                  <a:srgbClr val="003300"/>
                </a:solidFill>
              </a:rPr>
              <a:t>Minoans culture is often characterized as a society centered on </a:t>
            </a:r>
            <a:r>
              <a:rPr lang="en-US" altLang="en-US">
                <a:solidFill>
                  <a:srgbClr val="336699"/>
                </a:solidFill>
                <a:hlinkClick r:id="rId3" tooltip="Goddess"/>
              </a:rPr>
              <a:t>goddess</a:t>
            </a:r>
            <a:r>
              <a:rPr lang="en-US" altLang="en-US">
                <a:solidFill>
                  <a:srgbClr val="336699"/>
                </a:solidFill>
              </a:rPr>
              <a:t> </a:t>
            </a:r>
            <a:r>
              <a:rPr lang="en-US" altLang="en-US">
                <a:solidFill>
                  <a:srgbClr val="003300"/>
                </a:solidFill>
              </a:rPr>
              <a:t>worship. </a:t>
            </a:r>
          </a:p>
          <a:p>
            <a:pPr>
              <a:buFontTx/>
              <a:buNone/>
            </a:pPr>
            <a:endParaRPr lang="en-US" altLang="en-US">
              <a:solidFill>
                <a:srgbClr val="003300"/>
              </a:solidFill>
            </a:endParaRPr>
          </a:p>
          <a:p>
            <a:r>
              <a:rPr lang="en-US" altLang="en-US"/>
              <a:t>The Minoans were primarily a </a:t>
            </a:r>
            <a:r>
              <a:rPr lang="en-US" altLang="en-US">
                <a:hlinkClick r:id="rId4" tooltip="Mercantile"/>
              </a:rPr>
              <a:t>mercantile</a:t>
            </a:r>
            <a:r>
              <a:rPr lang="en-US" altLang="en-US"/>
              <a:t> people engaged in overseas trade. Many historians and archaeologists believe that the Minoans were involved in the Bronze Age's important </a:t>
            </a:r>
            <a:r>
              <a:rPr lang="en-US" altLang="en-US">
                <a:hlinkClick r:id="rId5" tooltip="Tin"/>
              </a:rPr>
              <a:t>tin</a:t>
            </a:r>
            <a:r>
              <a:rPr lang="en-US" altLang="en-US"/>
              <a:t> trade  </a:t>
            </a:r>
          </a:p>
        </p:txBody>
      </p:sp>
      <p:pic>
        <p:nvPicPr>
          <p:cNvPr id="114693" name="Picture 5">
            <a:extLst>
              <a:ext uri="{FF2B5EF4-FFF2-40B4-BE49-F238E27FC236}">
                <a16:creationId xmlns:a16="http://schemas.microsoft.com/office/drawing/2014/main" id="{95B845D1-A112-4736-2512-C9927B6E5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165725" cy="33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F4DC2E77-178F-B4BC-2F48-5AD4BB8BF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 were the Mycenaens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6DB153CC-EAA4-C474-0BE8-73A2DCF33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66"/>
                </a:solidFill>
              </a:rPr>
              <a:t>The Mycenaens lived on the main land.</a:t>
            </a:r>
          </a:p>
          <a:p>
            <a:r>
              <a:rPr lang="en-US" altLang="en-US">
                <a:solidFill>
                  <a:srgbClr val="336699"/>
                </a:solidFill>
              </a:rPr>
              <a:t>Mycenaean civilization was dominated by a warrior aristocracy. </a:t>
            </a:r>
          </a:p>
          <a:p>
            <a:r>
              <a:rPr lang="en-US" altLang="en-US">
                <a:solidFill>
                  <a:srgbClr val="336699"/>
                </a:solidFill>
              </a:rPr>
              <a:t>Not only did the Mycenaeans defeat the Minoans, but according to legend, they defeated Troy, a powerful city-state.</a:t>
            </a:r>
          </a:p>
          <a:p>
            <a:r>
              <a:rPr lang="en-US" altLang="en-US">
                <a:solidFill>
                  <a:srgbClr val="336699"/>
                </a:solidFill>
              </a:rPr>
              <a:t>The Mycenaean period flourished between 1600BC and the collapse of their Bronze-Age civilization around 1100BC. 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7B905872-0DF6-E7A2-16FF-68A80E2A1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Maps</a:t>
            </a:r>
          </a:p>
        </p:txBody>
      </p:sp>
      <p:pic>
        <p:nvPicPr>
          <p:cNvPr id="98309" name="Picture 5">
            <a:extLst>
              <a:ext uri="{FF2B5EF4-FFF2-40B4-BE49-F238E27FC236}">
                <a16:creationId xmlns:a16="http://schemas.microsoft.com/office/drawing/2014/main" id="{78D7B100-AF67-4CB6-82A9-E6C9551B3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0"/>
            <a:ext cx="487045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1" name="Picture 7">
            <a:extLst>
              <a:ext uri="{FF2B5EF4-FFF2-40B4-BE49-F238E27FC236}">
                <a16:creationId xmlns:a16="http://schemas.microsoft.com/office/drawing/2014/main" id="{02260525-DD3C-8C97-0D15-E403A21C91F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457200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312" name="Rectangle 8">
            <a:extLst>
              <a:ext uri="{FF2B5EF4-FFF2-40B4-BE49-F238E27FC236}">
                <a16:creationId xmlns:a16="http://schemas.microsoft.com/office/drawing/2014/main" id="{F5EB7D7B-DDCD-21A9-0C9C-7FD02C3C7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10200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b="1">
                <a:solidFill>
                  <a:srgbClr val="CC3300"/>
                </a:solidFill>
              </a:rPr>
              <a:t>World History Standard 10.1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9" name="Rectangle 7">
            <a:extLst>
              <a:ext uri="{FF2B5EF4-FFF2-40B4-BE49-F238E27FC236}">
                <a16:creationId xmlns:a16="http://schemas.microsoft.com/office/drawing/2014/main" id="{BB21BC4B-4B82-6EE4-5C6B-A03CD81BB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How the Greeks became a civilization.</a:t>
            </a:r>
          </a:p>
        </p:txBody>
      </p:sp>
      <p:sp>
        <p:nvSpPr>
          <p:cNvPr id="100360" name="Rectangle 8">
            <a:extLst>
              <a:ext uri="{FF2B5EF4-FFF2-40B4-BE49-F238E27FC236}">
                <a16:creationId xmlns:a16="http://schemas.microsoft.com/office/drawing/2014/main" id="{E82536C7-DED1-0658-54FF-414EF5EDC8D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n-US" altLang="en-US" sz="2800">
                <a:solidFill>
                  <a:srgbClr val="CC3300"/>
                </a:solidFill>
              </a:rPr>
              <a:t>The Mycenaeans overtook the Minoans and the two merged.</a:t>
            </a:r>
          </a:p>
          <a:p>
            <a:pPr marL="0" indent="0"/>
            <a:endParaRPr lang="en-US" altLang="en-US" sz="2800">
              <a:solidFill>
                <a:srgbClr val="CC3300"/>
              </a:solidFill>
            </a:endParaRPr>
          </a:p>
          <a:p>
            <a:pPr marL="0" indent="0"/>
            <a:r>
              <a:rPr lang="en-US" altLang="en-US" sz="2800">
                <a:solidFill>
                  <a:srgbClr val="CC3300"/>
                </a:solidFill>
              </a:rPr>
              <a:t>The Mycenaeans became powerful, but civil war weakened its strong fortresses and when invaders came they were easily overtaken</a:t>
            </a:r>
            <a:r>
              <a:rPr lang="en-US" altLang="en-US" sz="2800"/>
              <a:t>.</a:t>
            </a:r>
          </a:p>
        </p:txBody>
      </p:sp>
      <p:sp>
        <p:nvSpPr>
          <p:cNvPr id="100361" name="Rectangle 9">
            <a:extLst>
              <a:ext uri="{FF2B5EF4-FFF2-40B4-BE49-F238E27FC236}">
                <a16:creationId xmlns:a16="http://schemas.microsoft.com/office/drawing/2014/main" id="{E94EA06C-04ED-25A4-E11F-84B0CB40345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/>
            <a:r>
              <a:rPr lang="en-US" altLang="en-US" sz="2800">
                <a:solidFill>
                  <a:srgbClr val="CC3300"/>
                </a:solidFill>
              </a:rPr>
              <a:t>The invaders were the Dorians who spoke the Greek language.</a:t>
            </a:r>
          </a:p>
          <a:p>
            <a:pPr marL="0" indent="0"/>
            <a:endParaRPr lang="en-US" altLang="en-US" sz="2800">
              <a:solidFill>
                <a:srgbClr val="CC3300"/>
              </a:solidFill>
            </a:endParaRPr>
          </a:p>
          <a:p>
            <a:pPr marL="0" indent="0"/>
            <a:r>
              <a:rPr lang="en-US" altLang="en-US" sz="2800">
                <a:solidFill>
                  <a:srgbClr val="CC3300"/>
                </a:solidFill>
              </a:rPr>
              <a:t>With the invaders the lost of many skills followed. Skills such as writing and boat making. This was know as the Dark Age for Greece.</a:t>
            </a:r>
          </a:p>
        </p:txBody>
      </p:sp>
      <p:sp>
        <p:nvSpPr>
          <p:cNvPr id="100362" name="Rectangle 10">
            <a:extLst>
              <a:ext uri="{FF2B5EF4-FFF2-40B4-BE49-F238E27FC236}">
                <a16:creationId xmlns:a16="http://schemas.microsoft.com/office/drawing/2014/main" id="{0510D41C-73AE-F37A-A11E-C70822C3D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943600"/>
            <a:ext cx="708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CC3300"/>
                </a:solidFill>
              </a:rPr>
              <a:t>World History Standard 10.1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0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0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0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0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644A33FD-ACD3-2EAA-AD75-2E6AC3549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Line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FD33B1C6-B4E0-7873-0076-5A87D8A55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CC3300"/>
                </a:solidFill>
              </a:rPr>
              <a:t>Minoans 2500 B.C. -1450 B.C.</a:t>
            </a:r>
          </a:p>
          <a:p>
            <a:r>
              <a:rPr lang="en-US" altLang="en-US">
                <a:solidFill>
                  <a:srgbClr val="CC3300"/>
                </a:solidFill>
              </a:rPr>
              <a:t>Mycenaeans 2000 B.C.- 1150 B.C</a:t>
            </a:r>
          </a:p>
          <a:p>
            <a:r>
              <a:rPr lang="en-US" altLang="en-US">
                <a:solidFill>
                  <a:srgbClr val="CC3300"/>
                </a:solidFill>
              </a:rPr>
              <a:t>Dorians 1150B.C – 700B.C</a:t>
            </a:r>
            <a:r>
              <a:rPr lang="en-US" altLang="en-US"/>
              <a:t>. </a:t>
            </a:r>
            <a:r>
              <a:rPr lang="en-US" altLang="en-US">
                <a:solidFill>
                  <a:srgbClr val="003300"/>
                </a:solidFill>
              </a:rPr>
              <a:t>(Dark Age)</a:t>
            </a:r>
          </a:p>
          <a:p>
            <a:r>
              <a:rPr lang="en-US" altLang="en-US">
                <a:solidFill>
                  <a:srgbClr val="CC3300"/>
                </a:solidFill>
              </a:rPr>
              <a:t>The Greeks (HELLENIC) emerged from the mix of these three civilizations to rule from 700B.C. to 336  B.C  </a:t>
            </a:r>
          </a:p>
          <a:p>
            <a:r>
              <a:rPr lang="en-US" altLang="en-US">
                <a:solidFill>
                  <a:srgbClr val="CC3300"/>
                </a:solidFill>
              </a:rPr>
              <a:t>What we know as the Greeks were influenced more by the culture of these three civilizations.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22F2A23B-3603-F9A9-BAD6-1A8C7A599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791200"/>
            <a:ext cx="345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CC3300"/>
                </a:solidFill>
              </a:rPr>
              <a:t>World History Standard 10.1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>
            <a:extLst>
              <a:ext uri="{FF2B5EF4-FFF2-40B4-BE49-F238E27FC236}">
                <a16:creationId xmlns:a16="http://schemas.microsoft.com/office/drawing/2014/main" id="{0966030C-25AD-5176-DA86-F07FC3A97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Maritime law design template">
  <a:themeElements>
    <a:clrScheme name="Maritime law design template 8">
      <a:dk1>
        <a:srgbClr val="808080"/>
      </a:dk1>
      <a:lt1>
        <a:srgbClr val="FFFFFF"/>
      </a:lt1>
      <a:dk2>
        <a:srgbClr val="3399FF"/>
      </a:dk2>
      <a:lt2>
        <a:srgbClr val="CCECFF"/>
      </a:lt2>
      <a:accent1>
        <a:srgbClr val="00CC99"/>
      </a:accent1>
      <a:accent2>
        <a:srgbClr val="3333CC"/>
      </a:accent2>
      <a:accent3>
        <a:srgbClr val="ADCA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ritime law design templat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Maritime law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time law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time law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time law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time law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time law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time law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time law design template 8">
        <a:dk1>
          <a:srgbClr val="808080"/>
        </a:dk1>
        <a:lt1>
          <a:srgbClr val="FFFFFF"/>
        </a:lt1>
        <a:dk2>
          <a:srgbClr val="3399FF"/>
        </a:dk2>
        <a:lt2>
          <a:srgbClr val="CCECFF"/>
        </a:lt2>
        <a:accent1>
          <a:srgbClr val="00CC99"/>
        </a:accent1>
        <a:accent2>
          <a:srgbClr val="3333CC"/>
        </a:accent2>
        <a:accent3>
          <a:srgbClr val="ADCA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333</TotalTime>
  <Words>466</Words>
  <Application>Microsoft Office PowerPoint</Application>
  <PresentationFormat>On-screen Show (4:3)</PresentationFormat>
  <Paragraphs>67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Times New Roman</vt:lpstr>
      <vt:lpstr>Arial Black</vt:lpstr>
      <vt:lpstr>Tahoma</vt:lpstr>
      <vt:lpstr>Arial</vt:lpstr>
      <vt:lpstr>Maritime law design template</vt:lpstr>
      <vt:lpstr>Asia Minor Standard 10.1</vt:lpstr>
      <vt:lpstr>The people of the Asia Minor Standard 10.1</vt:lpstr>
      <vt:lpstr>Who are the Greeks?</vt:lpstr>
      <vt:lpstr>Who are the Minoans?</vt:lpstr>
      <vt:lpstr>Who were the Mycenaens</vt:lpstr>
      <vt:lpstr>Maps</vt:lpstr>
      <vt:lpstr>How the Greeks became a civilization.</vt:lpstr>
      <vt:lpstr>Time Line</vt:lpstr>
      <vt:lpstr>PowerPoint Presentation</vt:lpstr>
    </vt:vector>
  </TitlesOfParts>
  <Manager/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are the Greeks?</dc:title>
  <dc:subject/>
  <dc:creator>Jason lundblad</dc:creator>
  <cp:keywords/>
  <dc:description/>
  <cp:lastModifiedBy>Nayan GRIFFITHS</cp:lastModifiedBy>
  <cp:revision>3</cp:revision>
  <cp:lastPrinted>1601-01-01T00:00:00Z</cp:lastPrinted>
  <dcterms:created xsi:type="dcterms:W3CDTF">2006-08-28T01:38:55Z</dcterms:created>
  <dcterms:modified xsi:type="dcterms:W3CDTF">2023-06-06T10:57:42Z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TC010903001033</vt:lpwstr>
  </property>
</Properties>
</file>